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59" r:id="rId2"/>
  </p:sldMasterIdLst>
  <p:notesMasterIdLst>
    <p:notesMasterId r:id="rId45"/>
  </p:notesMasterIdLst>
  <p:sldIdLst>
    <p:sldId id="256" r:id="rId3"/>
    <p:sldId id="257" r:id="rId4"/>
    <p:sldId id="289" r:id="rId5"/>
    <p:sldId id="290" r:id="rId6"/>
    <p:sldId id="291" r:id="rId7"/>
    <p:sldId id="292" r:id="rId8"/>
    <p:sldId id="293" r:id="rId9"/>
    <p:sldId id="294" r:id="rId10"/>
    <p:sldId id="258" r:id="rId11"/>
    <p:sldId id="259" r:id="rId12"/>
    <p:sldId id="260" r:id="rId13"/>
    <p:sldId id="261" r:id="rId14"/>
    <p:sldId id="298" r:id="rId15"/>
    <p:sldId id="295" r:id="rId16"/>
    <p:sldId id="296" r:id="rId17"/>
    <p:sldId id="297" r:id="rId18"/>
    <p:sldId id="299" r:id="rId19"/>
    <p:sldId id="262" r:id="rId20"/>
    <p:sldId id="263" r:id="rId21"/>
    <p:sldId id="264" r:id="rId22"/>
    <p:sldId id="265" r:id="rId23"/>
    <p:sldId id="282" r:id="rId24"/>
    <p:sldId id="283" r:id="rId25"/>
    <p:sldId id="284" r:id="rId26"/>
    <p:sldId id="285" r:id="rId27"/>
    <p:sldId id="286" r:id="rId28"/>
    <p:sldId id="288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67" r:id="rId40"/>
    <p:sldId id="268" r:id="rId41"/>
    <p:sldId id="269" r:id="rId42"/>
    <p:sldId id="280" r:id="rId43"/>
    <p:sldId id="281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A81496B-166F-4B61-B226-6792593F92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496B-166F-4B61-B226-6792593F92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bg2"/>
                </a:solidFill>
                <a:effectLst/>
                <a:latin typeface="Tahoma" charset="0"/>
              </a:defRPr>
            </a:lvl1pPr>
          </a:lstStyle>
          <a:p>
            <a:fld id="{E3D40F45-912C-487F-8F49-9DB050805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5D081-4DCD-4F89-9974-449872F65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23D33-FBA6-4576-AB51-B2679DFCE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26886-7007-43F0-91E8-EF7E779EE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45964-742D-427C-8381-6E7C096D9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5F2BB-8F13-4FDA-B9F4-9B8EB5610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56555-34F1-457D-9221-88A5B2E7A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A5B2A-D9CC-459B-A03E-CE86498E6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4AE2E-0433-4332-B6FD-2277AFF835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1EB05-F6D5-48C5-B8C9-A5431155F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FCBB0-30DC-4821-AED2-BD50D8527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D221F-DA4C-428A-9703-02F98BB64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0A647-7420-4B6E-8BE2-9829EA364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469A8-AAF5-4A82-8C3B-18E9C95E2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899F8-4958-4AAD-BE49-84BA4EFD0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E9CD8-9601-4034-BE8B-A1E042B9B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FA01C-0658-4DA2-9D15-A7D2CC50B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5F24A-312A-449D-B92D-21237A7A4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017EB-5AAF-4C6E-9011-73A4394E8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D46A7-90E4-4C05-AE0C-0CB175826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BC53C-902D-4A47-A704-EA90AB8F7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87628-F326-4E63-866A-3414DC740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99A9D-57AF-4564-A086-73FA548C68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+mn-ea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+mn-ea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+mn-ea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+mn-ea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+mn-ea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+mn-ea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+mn-ea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EFEE7281-6C0E-4515-A99A-E019D965EE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6B145E47-BB3D-4833-9F5F-9F5CD59646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BA9C1-365D-48BD-89B3-731FF99562F0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UAPP 702: Research Design for Urban &amp; Public Policy</a:t>
            </a:r>
            <a:b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Class Notes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Babbie, </a:t>
            </a:r>
            <a:r>
              <a:rPr lang="en-US" sz="1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Practice of Social Research</a:t>
            </a: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Chaps.4&amp;5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pPr eaLnBrk="1" hangingPunct="1"/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Danilo Yanich</a:t>
            </a:r>
          </a:p>
          <a:p>
            <a:pPr eaLnBrk="1" hangingPunct="1"/>
            <a: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School of Public Policy &amp; Administration</a:t>
            </a:r>
          </a:p>
          <a:p>
            <a:pPr eaLnBrk="1" hangingPunct="1"/>
            <a: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 for Community Research &amp; Service</a:t>
            </a:r>
          </a:p>
          <a:p>
            <a:pPr eaLnBrk="1" hangingPunct="1"/>
            <a:r>
              <a:rPr lang="en-US" sz="1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Delaware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CD7-B3E3-4B54-9F4A-A6334A4DCA4B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Ecological Fallacy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/>
              <a:t>Ecological in this context refers to groups or sets or systems, something larger than individuals.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Fallacy is to assume that something learned about such a unit says something about the </a:t>
            </a:r>
            <a:r>
              <a:rPr lang="en-US" sz="16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individuals</a:t>
            </a:r>
            <a:r>
              <a:rPr lang="en-US" sz="1600" b="1" smtClean="0"/>
              <a:t> comprising that unit.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Babbie uses example of data that shows which precincts supported a female candidate…</a:t>
            </a:r>
          </a:p>
          <a:p>
            <a:pPr lvl="1" eaLnBrk="1" hangingPunct="1">
              <a:lnSpc>
                <a:spcPct val="80000"/>
              </a:lnSpc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Some census data for each precinct that shows that precincts with relatively young voters gave her more support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b="1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Could not assume that young voters were most likely to support a female candidate...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That is…we cannot assume that age affects support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The unit of analysis was the </a:t>
            </a:r>
            <a:r>
              <a:rPr lang="en-US" sz="1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precinct</a:t>
            </a:r>
            <a:r>
              <a:rPr lang="en-US" sz="1400" b="1" smtClean="0"/>
              <a:t>, </a:t>
            </a: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en-US" sz="1400" b="1" smtClean="0"/>
              <a:t> the </a:t>
            </a:r>
            <a:r>
              <a:rPr lang="en-US" sz="1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individuals</a:t>
            </a:r>
            <a:r>
              <a:rPr lang="en-US" sz="1400" b="1" smtClean="0"/>
              <a:t> in the precinct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D87F-AFF8-475F-8FB0-C08A212ABEF1}" type="slidenum">
              <a:rPr lang="en-US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Reductionism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86000"/>
            <a:ext cx="7772400" cy="384651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Tendency to explain everything in terms of a particular, narrow set of concepts</a:t>
            </a:r>
          </a:p>
          <a:p>
            <a:pPr eaLnBrk="1" hangingPunct="1">
              <a:buFont typeface="Wingdings" charset="2"/>
              <a:buNone/>
              <a:defRPr/>
            </a:pPr>
            <a:endParaRPr lang="en-US" sz="24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Remember paradigms that predispose researcher to a particular explanation</a:t>
            </a:r>
          </a:p>
          <a:p>
            <a:pPr eaLnBrk="1" hangingPunct="1">
              <a:defRPr/>
            </a:pPr>
            <a:endParaRPr lang="en-US" sz="24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Definition of order by coercion, shared values,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958-0887-4B75-98CD-C45CCC0B3A1F}" type="slidenum">
              <a:rPr lang="en-US"/>
              <a:pPr/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ea typeface="+mj-ea"/>
                <a:cs typeface="+mj-cs"/>
              </a:rPr>
              <a:t>Ch. 5: Conceptualization, </a:t>
            </a:r>
            <a:r>
              <a:rPr lang="en-US" sz="2800" b="1" dirty="0" err="1">
                <a:ea typeface="+mj-ea"/>
                <a:cs typeface="+mj-cs"/>
              </a:rPr>
              <a:t>Operationalization</a:t>
            </a:r>
            <a:r>
              <a:rPr lang="en-US" sz="2800" b="1" dirty="0">
                <a:ea typeface="+mj-ea"/>
                <a:cs typeface="+mj-cs"/>
              </a:rPr>
              <a:t> &amp; Measurement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Conceptualization</a:t>
            </a:r>
          </a:p>
          <a:p>
            <a:pPr lvl="1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refinement and specification of abstract concepts</a:t>
            </a:r>
          </a:p>
          <a:p>
            <a:pPr lvl="1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specific agreed-upon meaning of the concept under study</a:t>
            </a:r>
          </a:p>
          <a:p>
            <a:pPr lvl="2" eaLnBrk="1" hangingPunct="1"/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Ex. “compassion” does not exist in any sense that we can measure in an objective sense</a:t>
            </a:r>
          </a:p>
          <a:p>
            <a:pPr eaLnBrk="1" hangingPunct="1">
              <a:buFont typeface="Wingdings" charset="2"/>
              <a:buNone/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Operationalization</a:t>
            </a:r>
          </a:p>
          <a:p>
            <a:pPr lvl="1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development of specific research procedures (operations) that will result in empirical observations representing those concepts in the real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93038" cy="8524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a typeface="+mj-ea"/>
                <a:cs typeface="+mj-cs"/>
              </a:rPr>
              <a:t>What social scientists measure</a:t>
            </a:r>
            <a:br>
              <a:rPr lang="en-US" sz="2800" dirty="0" smtClean="0">
                <a:ea typeface="+mj-ea"/>
                <a:cs typeface="+mj-cs"/>
              </a:rPr>
            </a:br>
            <a:r>
              <a:rPr lang="en-US" sz="1400" dirty="0" smtClean="0">
                <a:ea typeface="+mj-ea"/>
                <a:cs typeface="+mj-cs"/>
              </a:rPr>
              <a:t>Table 5.1, </a:t>
            </a:r>
            <a:r>
              <a:rPr lang="en-US" sz="1400" dirty="0" err="1" smtClean="0">
                <a:ea typeface="+mj-ea"/>
                <a:cs typeface="+mj-cs"/>
              </a:rPr>
              <a:t>p</a:t>
            </a:r>
            <a:r>
              <a:rPr lang="en-US" sz="1400" dirty="0" smtClean="0">
                <a:ea typeface="+mj-ea"/>
                <a:cs typeface="+mj-cs"/>
              </a:rPr>
              <a:t>. 129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2667000"/>
          <a:ext cx="7772400" cy="1778000"/>
        </p:xfrm>
        <a:graphic>
          <a:graphicData uri="http://schemas.openxmlformats.org/drawingml/2006/table">
            <a:tbl>
              <a:tblPr/>
              <a:tblGrid>
                <a:gridCol w="2246313"/>
                <a:gridCol w="55260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Direct observables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Physical characteristics of a person being observed/interviewed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Indirect observables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Characteristics of a person as indicated by answers given in a self-administered questionnaire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Constructs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Level of alienation, as measured by a scale that is created combining several direct and/or indirect observables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EB4E-8D5F-4BD6-94D2-2E9EE801743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ADC8-A3A3-44AD-A206-E15299BB6A75}" type="slidenum">
              <a:rPr lang="en-US"/>
              <a:pPr/>
              <a:t>14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Indicators and Dimensions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Indicator</a:t>
            </a:r>
          </a:p>
          <a:p>
            <a:pPr lvl="1"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An observation that we consider as a reflection of the variable under study</a:t>
            </a:r>
          </a:p>
          <a:p>
            <a:pPr lvl="1"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Ex: attending church as an indicator or religiosity</a:t>
            </a:r>
          </a:p>
          <a:p>
            <a:pPr eaLnBrk="1" hangingPunct="1">
              <a:buFont typeface="Wingdings" charset="2"/>
              <a:buNone/>
              <a:defRPr/>
            </a:pP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Dimension</a:t>
            </a:r>
          </a:p>
          <a:p>
            <a:pPr lvl="1" eaLnBrk="1" hangingPunct="1">
              <a:defRPr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A specific aspect of a concept</a:t>
            </a:r>
          </a:p>
          <a:p>
            <a:pPr lvl="1" eaLnBrk="1" hangingPunct="1">
              <a:defRPr/>
            </a:pPr>
            <a:r>
              <a:rPr 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Ex: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action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 aspects of religiosity (attending church, giving money) and </a:t>
            </a: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contemplative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 aspects (prayer,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ECC1-16FB-4366-9ADE-1079D6211A03}" type="slidenum">
              <a:rPr lang="en-US"/>
              <a:pPr/>
              <a:t>15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Operational definition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Specifies precisely how a concept will be measured</a:t>
            </a:r>
          </a:p>
          <a:p>
            <a:pPr eaLnBrk="1" hangingPunct="1">
              <a:buFont typeface="Wingdings" charset="2"/>
              <a:buNone/>
            </a:pPr>
            <a:endParaRPr lang="en-US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Operationalization</a:t>
            </a:r>
          </a:p>
          <a:p>
            <a:pPr lvl="1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development of specific research procedures (operations) that will result in empirical observations representing those concepts in the real world </a:t>
            </a:r>
          </a:p>
          <a:p>
            <a:pPr eaLnBrk="1" hangingPunct="1">
              <a:buFont typeface="Wingdings" charset="2"/>
              <a:buNone/>
            </a:pPr>
            <a:endParaRPr lang="en-US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8B63-E458-4B4C-8162-484920FE5984}" type="slidenum">
              <a:rPr lang="en-US"/>
              <a:pPr/>
              <a:t>16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Progression of measurement steps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513512" cy="4114800"/>
          </a:xfrm>
        </p:spPr>
        <p:txBody>
          <a:bodyPr/>
          <a:lstStyle/>
          <a:p>
            <a:pPr algn="ctr"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Conceptualization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↓</a:t>
            </a:r>
          </a:p>
          <a:p>
            <a:pPr algn="ctr"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Nominal definition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↓</a:t>
            </a:r>
          </a:p>
          <a:p>
            <a:pPr algn="ctr"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Operational definition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↓</a:t>
            </a:r>
          </a:p>
          <a:p>
            <a:pPr algn="ctr"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Measurements in the real world</a:t>
            </a:r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1600200" y="5791200"/>
            <a:ext cx="586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“conceptual funnel”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a typeface="+mj-ea"/>
                <a:cs typeface="+mj-cs"/>
              </a:rPr>
              <a:t>Progression of measurement</a:t>
            </a:r>
            <a:br>
              <a:rPr lang="en-US" sz="2800" dirty="0" smtClean="0">
                <a:ea typeface="+mj-ea"/>
                <a:cs typeface="+mj-cs"/>
              </a:rPr>
            </a:br>
            <a:r>
              <a:rPr lang="en-US" sz="1400" dirty="0" smtClean="0">
                <a:ea typeface="+mj-ea"/>
                <a:cs typeface="+mj-cs"/>
              </a:rPr>
              <a:t>Table 5.2, </a:t>
            </a:r>
            <a:r>
              <a:rPr lang="en-US" sz="1400" dirty="0" err="1" smtClean="0">
                <a:ea typeface="+mj-ea"/>
                <a:cs typeface="+mj-cs"/>
              </a:rPr>
              <a:t>p</a:t>
            </a:r>
            <a:r>
              <a:rPr lang="en-US" sz="1400" dirty="0" smtClean="0">
                <a:ea typeface="+mj-ea"/>
                <a:cs typeface="+mj-cs"/>
              </a:rPr>
              <a:t>. 136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2057400"/>
          <a:ext cx="7772400" cy="277875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5146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Measurement step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Example: social class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Conceptualization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What are the different</a:t>
                      </a:r>
                      <a:r>
                        <a:rPr lang="en-US" sz="1400" baseline="0" dirty="0" smtClean="0"/>
                        <a:t> meanings and dimensions of the concept “social class”?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definition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For our study, we will define “social class” as representing economic difference: specifically,</a:t>
                      </a:r>
                      <a:r>
                        <a:rPr lang="en-US" sz="1400" baseline="0" smtClean="0"/>
                        <a:t> income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 definition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 will measure economic differences via responses to the survey question: “What was your annual income, before taxes, last year?”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Measurements</a:t>
                      </a:r>
                      <a:r>
                        <a:rPr lang="en-US" baseline="0" dirty="0" smtClean="0"/>
                        <a:t> in the real world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interviewer will ask: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“What was your annual income, before taxes, last year?”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FD26-F40B-409A-A8D0-A5D0E41A5C93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0C30-6B6E-4A6C-A690-1A78959F5423}" type="slidenum">
              <a:rPr lang="en-US"/>
              <a:pPr/>
              <a:t>18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err="1">
                <a:ea typeface="+mj-ea"/>
                <a:cs typeface="+mj-cs"/>
              </a:rPr>
              <a:t>Operationalization</a:t>
            </a:r>
            <a:r>
              <a:rPr lang="en-US" sz="2800" b="1" dirty="0">
                <a:ea typeface="+mj-ea"/>
                <a:cs typeface="+mj-cs"/>
              </a:rPr>
              <a:t> Choices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Range of variation:</a:t>
            </a:r>
            <a:r>
              <a:rPr lang="en-US" sz="1600" b="1" smtClean="0"/>
              <a:t> Must be clear about the range of variation in any concept that interests you.</a:t>
            </a:r>
          </a:p>
          <a:p>
            <a:pPr lvl="1" eaLnBrk="1" hangingPunct="1">
              <a:lnSpc>
                <a:spcPct val="80000"/>
              </a:lnSpc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Babbie uses as an example studying certain ranges of income, i.e., using $100,000 as the floor for the highest income group rather than a higher amount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Attitudes toward nuclear power...might use a range of “favor it very much” to don’t favor it at all”...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But, that would leave out the people who are </a:t>
            </a:r>
            <a:r>
              <a:rPr lang="en-US" sz="14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opposed</a:t>
            </a:r>
            <a:r>
              <a:rPr lang="en-US" sz="1400" b="1" smtClean="0"/>
              <a:t> to it.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Variations between extremes:</a:t>
            </a:r>
            <a:r>
              <a:rPr lang="en-US" sz="1600" b="1" smtClean="0"/>
              <a:t> Get as much detail in the measurement as possible.</a:t>
            </a:r>
          </a:p>
          <a:p>
            <a:pPr lvl="1" eaLnBrk="1" hangingPunct="1">
              <a:lnSpc>
                <a:spcPct val="80000"/>
              </a:lnSpc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Can always </a:t>
            </a:r>
            <a:r>
              <a:rPr lang="en-US" sz="1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aggregate </a:t>
            </a:r>
            <a:r>
              <a:rPr lang="en-US" sz="1400" b="1" smtClean="0"/>
              <a:t>data (that is, combine precise attributes) into more general categories...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But can never separate out any variations that were lumped together during observation and measurement.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DF2B-AFB7-4C4A-936C-2660A9BDEA96}" type="slidenum">
              <a:rPr lang="en-US"/>
              <a:pPr/>
              <a:t>19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ea typeface="+mj-ea"/>
                <a:cs typeface="+mj-cs"/>
              </a:rPr>
              <a:t>Two important qualities of variables:</a:t>
            </a:r>
            <a:r>
              <a:rPr lang="en-US" sz="2800" b="1">
                <a:effectLst/>
                <a:ea typeface="+mj-ea"/>
                <a:cs typeface="+mj-cs"/>
              </a:rPr>
              <a:t> </a:t>
            </a:r>
            <a:r>
              <a:rPr lang="en-US" sz="2800" b="1">
                <a:ea typeface="+mj-ea"/>
                <a:cs typeface="+mj-cs"/>
              </a:rPr>
              <a:t>Exhaustive &amp; Mutually Exclusive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Exhaustive:</a:t>
            </a:r>
            <a:r>
              <a:rPr lang="en-US" sz="1600" smtClean="0"/>
              <a:t> </a:t>
            </a:r>
            <a:r>
              <a:rPr lang="en-US" sz="1600" b="1" smtClean="0"/>
              <a:t>For the variable to have any utility in research, must be able to classify every observation in terms of one of the attributes composing the variable</a:t>
            </a:r>
          </a:p>
          <a:p>
            <a:pPr lvl="1" eaLnBrk="1" hangingPunct="1">
              <a:lnSpc>
                <a:spcPct val="80000"/>
              </a:lnSpc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Babbie uses example of political party affiliation that specifies just Democrat or Republican…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When that would leave out others who do not identify with either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Use “other” or “no affiliation” to make it exhaustive.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Mutually exclusive:</a:t>
            </a:r>
            <a:r>
              <a:rPr lang="en-US" sz="1600" smtClean="0"/>
              <a:t> </a:t>
            </a:r>
            <a:r>
              <a:rPr lang="en-US" sz="1600" b="1" smtClean="0"/>
              <a:t>Must be able to classify every observation in terms of one and only one attribute.</a:t>
            </a:r>
          </a:p>
          <a:p>
            <a:pPr lvl="1" eaLnBrk="1" hangingPunct="1">
              <a:lnSpc>
                <a:spcPct val="80000"/>
              </a:lnSpc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Babbie uses defining employed and unemployed in such a way that nobody can be both at the same time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Refer to Graber “social type” variable...farmer, n’er-do-well, etc. &amp; Family Court gender variable.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C7DD-85DE-4D1E-B125-708D75AE8586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Ch. 4: Research Design</a:t>
            </a:r>
            <a:br>
              <a:rPr lang="en-US" sz="3200" b="1">
                <a:ea typeface="+mj-ea"/>
                <a:cs typeface="+mj-cs"/>
              </a:rPr>
            </a:br>
            <a:r>
              <a:rPr lang="en-US" sz="3200" b="1">
                <a:ea typeface="+mj-ea"/>
                <a:cs typeface="+mj-cs"/>
              </a:rPr>
              <a:t>Purposes of Research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Exploration:</a:t>
            </a:r>
            <a:r>
              <a:rPr lang="en-US" sz="2400" smtClean="0"/>
              <a:t> </a:t>
            </a:r>
            <a:r>
              <a:rPr lang="en-US" sz="2000" b="1" smtClean="0"/>
              <a:t>typically done for three purposes: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to satisfy the researcher’s curiosity and desire for better understanding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to test the feasibility of undertaking a more extensive study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to develop the methods to be employed in a subsequent study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Description:</a:t>
            </a:r>
            <a:r>
              <a:rPr lang="en-US" sz="2400" b="1" smtClean="0"/>
              <a:t> </a:t>
            </a:r>
            <a:r>
              <a:rPr lang="en-US" sz="2000" b="1" smtClean="0"/>
              <a:t>describe situations and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Census is good example of descriptive research</a:t>
            </a: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Explanation:</a:t>
            </a:r>
            <a:r>
              <a:rPr lang="en-US" sz="2400" b="1" smtClean="0"/>
              <a:t> </a:t>
            </a:r>
            <a:r>
              <a:rPr lang="en-US" sz="2000" b="1" smtClean="0"/>
              <a:t>the “why?” of events, situations, behavior, attitudes,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978C-4DCC-4BDE-B319-759CCE73C326}" type="slidenum">
              <a:rPr lang="en-US"/>
              <a:pPr/>
              <a:t>20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Levels of measurement  (NOIR)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Nominal:</a:t>
            </a:r>
            <a:r>
              <a:rPr lang="en-US" sz="1400" smtClean="0"/>
              <a:t> </a:t>
            </a:r>
            <a:r>
              <a:rPr lang="en-US" sz="1400" b="1" smtClean="0"/>
              <a:t>variables whose attribute have </a:t>
            </a:r>
            <a:r>
              <a:rPr lang="en-US" sz="14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</a:t>
            </a:r>
            <a:r>
              <a:rPr lang="en-US" sz="1400" b="1" smtClean="0"/>
              <a:t> the characteristics of exhaustiveness and mutual exclusivity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smtClean="0"/>
              <a:t>Examples: gender, religious affiliation, birthplace, etc</a:t>
            </a:r>
          </a:p>
          <a:p>
            <a:pPr eaLnBrk="1" hangingPunct="1">
              <a:lnSpc>
                <a:spcPct val="80000"/>
              </a:lnSpc>
            </a:pPr>
            <a:endParaRPr lang="en-US" sz="1400" b="1" smtClean="0"/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Ordinal:</a:t>
            </a:r>
            <a:r>
              <a:rPr lang="en-US" sz="1400" b="1" smtClean="0"/>
              <a:t> variables with attributes that can logically </a:t>
            </a:r>
            <a:r>
              <a:rPr lang="en-US" sz="14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rank-order</a:t>
            </a:r>
            <a:r>
              <a:rPr lang="en-US" sz="1400" b="1" smtClean="0"/>
              <a:t>; the different attributes represent relatively more or less of a variable.</a:t>
            </a:r>
          </a:p>
          <a:p>
            <a:pPr lvl="1" eaLnBrk="1" hangingPunct="1">
              <a:lnSpc>
                <a:spcPct val="80000"/>
              </a:lnSpc>
            </a:pPr>
            <a:endParaRPr lang="en-US" sz="12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smtClean="0"/>
              <a:t>Examples: social class, conservatism, alienation, prejudice, “coolness”</a:t>
            </a:r>
          </a:p>
          <a:p>
            <a:pPr eaLnBrk="1" hangingPunct="1">
              <a:lnSpc>
                <a:spcPct val="80000"/>
              </a:lnSpc>
            </a:pPr>
            <a:endParaRPr lang="en-US" sz="1400" b="1" smtClean="0"/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Interval:</a:t>
            </a:r>
            <a:r>
              <a:rPr lang="en-US" sz="1400" b="1" smtClean="0"/>
              <a:t> variables in which the actual distance separating them can be expressed in </a:t>
            </a:r>
            <a:r>
              <a:rPr lang="en-US" sz="14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meaningful standard variables</a:t>
            </a:r>
            <a:endParaRPr lang="en-US" sz="1400" b="1" smtClean="0"/>
          </a:p>
          <a:p>
            <a:pPr lvl="1" eaLnBrk="1" hangingPunct="1">
              <a:lnSpc>
                <a:spcPct val="80000"/>
              </a:lnSpc>
            </a:pPr>
            <a:endParaRPr lang="en-US" sz="12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smtClean="0"/>
              <a:t>Examples: temperature, intelligence tests</a:t>
            </a:r>
          </a:p>
          <a:p>
            <a:pPr eaLnBrk="1" hangingPunct="1">
              <a:lnSpc>
                <a:spcPct val="80000"/>
              </a:lnSpc>
            </a:pPr>
            <a:endParaRPr lang="en-US" sz="1400" b="1" smtClean="0"/>
          </a:p>
          <a:p>
            <a:pPr eaLnBrk="1" hangingPunct="1">
              <a:lnSpc>
                <a:spcPct val="80000"/>
              </a:lnSpc>
            </a:pPr>
            <a:r>
              <a:rPr lang="en-US" sz="1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Ratio:</a:t>
            </a:r>
            <a:r>
              <a:rPr lang="en-US" sz="1400" b="1" smtClean="0"/>
              <a:t> variables that have all of the characteristics of the previous levels of measurement </a:t>
            </a: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</a:t>
            </a:r>
            <a:r>
              <a:rPr lang="en-US" sz="1400" b="1" smtClean="0"/>
              <a:t> are </a:t>
            </a:r>
            <a:r>
              <a:rPr lang="en-US" sz="14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based on a true zero point</a:t>
            </a:r>
            <a:endParaRPr lang="en-US" sz="14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</a:pPr>
            <a:endParaRPr lang="en-US" sz="12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smtClean="0"/>
              <a:t>Examples: age, length of residence in a home, duration of news story, etc.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3BD6-923E-40DF-B753-2A6085FAC66D}" type="slidenum">
              <a:rPr lang="en-US"/>
              <a:pPr/>
              <a:t>21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a typeface="+mj-ea"/>
                <a:cs typeface="+mj-cs"/>
              </a:rPr>
              <a:t>Implications of levels of measurement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600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Requirements of analytical techniques: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40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 b="1"/>
              <a:t>Certain analytical techniques require variables that meet certain minimum levels of measurement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400" b="1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 b="1"/>
              <a:t>Must plan analytical techniques according to the level of measurement at which you will gather your data.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400" b="1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 b="1"/>
              <a:t>Should anticipate drawing research conclusions appropriate to the levels of measurement used in your variables.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600" b="1"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Caution:</a:t>
            </a:r>
            <a:r>
              <a:rPr lang="en-US" sz="1600" b="1">
                <a:ea typeface="+mn-ea"/>
                <a:cs typeface="+mn-cs"/>
              </a:rPr>
              <a:t> Seek highest level of measurement possible because...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400" b="1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 b="1"/>
              <a:t>Although you can reduce a ratio measure to ordinal...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400" b="1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 b="1"/>
              <a:t>You cannot convert an ordinal measure into a ratio measure...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It is a one-way street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CAA2-711F-4F3D-8F5E-09E44E90BB7A}" type="slidenum">
              <a:rPr lang="en-US"/>
              <a:pPr/>
              <a:t>22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Criteria of measurement quality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Precision and accuracy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Precision=fineness of the distinction made between the attributes that compose a variable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Saying that a woman is “43 years old” is more precise than saying that she is “in her forties”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6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Degree of precision is dictated by your research requirements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If your research question does not require her precise age, then additional effort to gather it precisely is wasted</a:t>
            </a:r>
          </a:p>
          <a:p>
            <a:pPr lvl="2" eaLnBrk="1" hangingPunct="1">
              <a:lnSpc>
                <a:spcPct val="80000"/>
              </a:lnSpc>
            </a:pPr>
            <a:endParaRPr lang="en-US" sz="1400" b="1" smtClean="0"/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However, </a:t>
            </a:r>
            <a:r>
              <a:rPr lang="en-US" sz="1400" b="1" smtClean="0">
                <a:solidFill>
                  <a:schemeClr val="hlink"/>
                </a:solidFill>
              </a:rPr>
              <a:t>if your needs are unclear</a:t>
            </a:r>
            <a:r>
              <a:rPr lang="en-US" sz="1400" b="1" smtClean="0"/>
              <a:t>, be more precise rather than less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not confuse precision with accuracy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Saying that someone was born in “Stowe, VT” is more precise than born in “New England”</a:t>
            </a:r>
          </a:p>
          <a:p>
            <a:pPr lvl="2" eaLnBrk="1" hangingPunct="1">
              <a:lnSpc>
                <a:spcPct val="80000"/>
              </a:lnSpc>
            </a:pPr>
            <a:endParaRPr lang="en-US" sz="1400" b="1" smtClean="0"/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But…suppose the person in question was born in Boston</a:t>
            </a:r>
          </a:p>
          <a:p>
            <a:pPr lvl="2" eaLnBrk="1" hangingPunct="1">
              <a:lnSpc>
                <a:spcPct val="80000"/>
              </a:lnSpc>
            </a:pPr>
            <a:endParaRPr lang="en-US" sz="1400" b="1" smtClean="0"/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The more general description of “New England”  is less precise, but accurate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A3C-A125-41E1-B6E3-D77D19449761}" type="slidenum">
              <a:rPr lang="en-US"/>
              <a:pPr/>
              <a:t>23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Criteria of measurement quality, </a:t>
            </a:r>
            <a:r>
              <a:rPr lang="en-US" sz="1600" b="1">
                <a:ea typeface="+mj-ea"/>
                <a:cs typeface="+mj-cs"/>
              </a:rPr>
              <a:t>p.2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840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Reliability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Whether a particular technique, applied repeatedly to the same object, yields the same result every time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Example: Measuring weight using two different persons’ estimates versus a scale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6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Reliability does </a:t>
            </a:r>
            <a:r>
              <a:rPr lang="en-US" sz="16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ensure accuracy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Suppose the scale is set five pounds too light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endParaRPr lang="en-US" sz="1400" b="1" smtClean="0"/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Measurement would be </a:t>
            </a:r>
            <a:r>
              <a:rPr lang="en-US" sz="1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reliable each time</a:t>
            </a:r>
            <a:r>
              <a:rPr lang="en-US" sz="1400" b="1" smtClean="0"/>
              <a:t>, but it would also be </a:t>
            </a:r>
            <a:r>
              <a:rPr lang="en-US" sz="1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wrong each time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Ways to cross-check the reliability of measures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Test-retest method</a:t>
            </a:r>
          </a:p>
          <a:p>
            <a:pPr lvl="2" eaLnBrk="1" hangingPunct="1">
              <a:lnSpc>
                <a:spcPct val="80000"/>
              </a:lnSpc>
            </a:pPr>
            <a:endParaRPr lang="en-US" sz="1400" b="1" smtClean="0"/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Split-half method</a:t>
            </a:r>
          </a:p>
          <a:p>
            <a:pPr lvl="2" eaLnBrk="1" hangingPunct="1">
              <a:lnSpc>
                <a:spcPct val="80000"/>
              </a:lnSpc>
            </a:pPr>
            <a:endParaRPr lang="en-US" sz="1400" b="1" smtClean="0"/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Using established measures (Miller book is useful here)</a:t>
            </a:r>
          </a:p>
          <a:p>
            <a:pPr lvl="2" eaLnBrk="1" hangingPunct="1">
              <a:lnSpc>
                <a:spcPct val="80000"/>
              </a:lnSpc>
            </a:pPr>
            <a:endParaRPr lang="en-US" sz="1400" b="1" smtClean="0"/>
          </a:p>
          <a:p>
            <a:pPr lvl="2" eaLnBrk="1" hangingPunct="1">
              <a:lnSpc>
                <a:spcPct val="80000"/>
              </a:lnSpc>
            </a:pPr>
            <a:r>
              <a:rPr lang="en-US" sz="1400" b="1" smtClean="0"/>
              <a:t>Reliability of research workers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3571-2D9E-4841-B129-F54129CD5C58}" type="slidenum">
              <a:rPr lang="en-US"/>
              <a:pPr/>
              <a:t>24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Criteria of measurement quality, </a:t>
            </a:r>
            <a:r>
              <a:rPr lang="en-US" sz="1600" b="1">
                <a:ea typeface="+mj-ea"/>
                <a:cs typeface="+mj-cs"/>
              </a:rPr>
              <a:t>p.3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23068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Validity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Refers to the extent to which an empirical measure adequately reflects the real meaning of the concept under consideration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research does operate on agreements about the terms we use and the concepts they represent</a:t>
            </a:r>
            <a:endParaRPr lang="en-US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99F5-ECF9-4BBE-A038-1895CBB06A17}" type="slidenum">
              <a:rPr lang="en-US"/>
              <a:pPr/>
              <a:t>25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Criteria of measurement quality, </a:t>
            </a:r>
            <a:r>
              <a:rPr lang="en-US" sz="1600" b="1">
                <a:ea typeface="+mj-ea"/>
                <a:cs typeface="+mj-cs"/>
              </a:rPr>
              <a:t>p.4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230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Testing validity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Face validity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— empirical measures that jibe with our common understanding of a concept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Ex. Grievances &amp; worker morale</a:t>
            </a:r>
          </a:p>
          <a:p>
            <a:pPr lvl="2" eaLnBrk="1" hangingPunct="1">
              <a:lnSpc>
                <a:spcPct val="90000"/>
              </a:lnSpc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Criterion-based validity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— based on external criterion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Ex. College board scores &amp; student success in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D2BB-CAF5-4B03-A038-6AC5D24273E9}" type="slidenum">
              <a:rPr lang="en-US"/>
              <a:pPr/>
              <a:t>26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Criteria of measurement quality, </a:t>
            </a:r>
            <a:r>
              <a:rPr lang="en-US" sz="1600" b="1">
                <a:ea typeface="+mj-ea"/>
                <a:cs typeface="+mj-cs"/>
              </a:rPr>
              <a:t>p.5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230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Testing validity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 validity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— based on logical relationships among variables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Ex. Marital fidelity &amp; marital satisfaction</a:t>
            </a:r>
          </a:p>
          <a:p>
            <a:pPr lvl="1" eaLnBrk="1" hangingPunct="1">
              <a:lnSpc>
                <a:spcPct val="90000"/>
              </a:lnSpc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 validity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— refers to how much a measure covers the range of meanings in a concept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Ex: test of math ability can’t be limited to addition alone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D6A1-FE43-4EE9-9165-0A0FF36E1DD4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Criteria of measurement quality, </a:t>
            </a:r>
            <a:r>
              <a:rPr lang="en-US" sz="1600" b="1">
                <a:ea typeface="+mj-ea"/>
                <a:cs typeface="+mj-cs"/>
              </a:rPr>
              <a:t>p.6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Tension between reliability &amp; validity</a:t>
            </a:r>
          </a:p>
          <a:p>
            <a:pPr eaLnBrk="1" hangingPunct="1">
              <a:lnSpc>
                <a:spcPct val="90000"/>
              </a:lnSpc>
            </a:pPr>
            <a:endParaRPr lang="en-US" sz="14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Often a trade-off between the two because resources limit the research</a:t>
            </a: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</a:t>
            </a: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Measuring morale by spending days on assembly line talking w/ workers seems a more valid measure of morale than counting grievances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If there is no clear agreement on how to measure a concept…measure it several ways</a:t>
            </a: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</a:t>
            </a: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Recidivism, court success, hotel efficiency, etc.</a:t>
            </a:r>
          </a:p>
          <a:p>
            <a:pPr lvl="2" eaLnBrk="1" hangingPunct="1">
              <a:lnSpc>
                <a:spcPct val="90000"/>
              </a:lnSpc>
            </a:pPr>
            <a:endParaRPr lang="en-US" sz="1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Concept does not have any meaning other than what we give it.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Only justification to give concept a particular meaning is </a:t>
            </a:r>
            <a:r>
              <a:rPr lang="en-US" sz="1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utility</a:t>
            </a:r>
          </a:p>
          <a:p>
            <a:pPr eaLnBrk="1" hangingPunct="1">
              <a:lnSpc>
                <a:spcPct val="90000"/>
              </a:lnSpc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6B69-C542-4AA5-909B-B82C9121E75A}" type="slidenum">
              <a:rPr lang="en-US"/>
              <a:pPr/>
              <a:t>28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Outline*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3773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The Social Problem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1600" b="1" dirty="0"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Present</a:t>
            </a:r>
            <a:r>
              <a:rPr lang="en-US" sz="2400" b="1" dirty="0"/>
              <a:t> a clear, brief statement of the problem, with concepts defined where necessary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24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Show</a:t>
            </a:r>
            <a:r>
              <a:rPr lang="en-US" sz="2400" b="1" dirty="0"/>
              <a:t> that the problem is limited to bounds amenable to treatment or test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24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Describe</a:t>
            </a:r>
            <a:r>
              <a:rPr lang="en-US" sz="2400" b="1" dirty="0"/>
              <a:t> the significance of the problem with reference to specific criteria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143000" y="6400800"/>
            <a:ext cx="48006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900" b="1" i="1">
                <a:latin typeface="Arial" charset="0"/>
              </a:rPr>
              <a:t>Source:</a:t>
            </a:r>
            <a:r>
              <a:rPr lang="en-US" sz="900">
                <a:latin typeface="Arial" charset="0"/>
              </a:rPr>
              <a:t> </a:t>
            </a:r>
            <a:r>
              <a:rPr lang="en-US" sz="900" b="1">
                <a:latin typeface="Arial" charset="0"/>
              </a:rPr>
              <a:t>Miller, Delbert C. 1991. </a:t>
            </a:r>
            <a:r>
              <a:rPr lang="en-US" sz="9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Handbook of Research Design and Social Measurement, 5th Edition</a:t>
            </a:r>
            <a:r>
              <a:rPr lang="en-US" sz="900" b="1">
                <a:latin typeface="Arial" charset="0"/>
              </a:rPr>
              <a:t>. Newbury Park: Sage Publications, pp. 15-16.</a:t>
            </a:r>
          </a:p>
          <a:p>
            <a:pPr>
              <a:spcBef>
                <a:spcPct val="50000"/>
              </a:spcBef>
            </a:pPr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1954-2D51-4CBA-8BD8-AF3F9385265D}" type="slidenum">
              <a:rPr lang="en-US"/>
              <a:pPr/>
              <a:t>29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Outline, </a:t>
            </a:r>
            <a:r>
              <a:rPr lang="en-US" sz="2000" b="1">
                <a:ea typeface="+mj-ea"/>
                <a:cs typeface="+mj-cs"/>
              </a:rPr>
              <a:t>p.2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3849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Theoretical Framework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Describe</a:t>
            </a:r>
            <a:r>
              <a:rPr lang="en-US" sz="2400" b="1" smtClean="0"/>
              <a:t> the relationship of the problem to a theoretical framework</a:t>
            </a:r>
          </a:p>
          <a:p>
            <a:pPr lvl="1" eaLnBrk="1" hangingPunct="1">
              <a:lnSpc>
                <a:spcPct val="80000"/>
              </a:lnSpc>
            </a:pPr>
            <a:endParaRPr lang="en-US" sz="2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Demonstrate</a:t>
            </a:r>
            <a:r>
              <a:rPr lang="en-US" sz="2400" b="1" smtClean="0"/>
              <a:t> the relationship of the problem to previous research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2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</a:t>
            </a:r>
            <a:r>
              <a:rPr lang="en-US" sz="2400" b="1" smtClean="0"/>
              <a:t> alternate hypotheses considered feasible within the framework of the theory.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600" b="1" smtClean="0"/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1143000" y="6288088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AD0-9BD7-4005-BBEC-A401376C64B3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Logic of Nomothetic Explanation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Nomothetic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explanation refers to the accounting of many variations in a given phenomenon</a:t>
            </a:r>
          </a:p>
          <a:p>
            <a:pPr lvl="1" eaLnBrk="1" hangingPunct="1">
              <a:lnSpc>
                <a:spcPct val="90000"/>
              </a:lnSpc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contrast to…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Idiographic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explanation that seeks an in-depth understanding of a single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2B55-CFB7-437C-8382-BDE2678B9803}" type="slidenum">
              <a:rPr lang="en-US"/>
              <a:pPr/>
              <a:t>30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+mj-ea"/>
                <a:cs typeface="+mj-cs"/>
              </a:rPr>
              <a:t>Basic Research Outline, </a:t>
            </a:r>
            <a:r>
              <a:rPr lang="en-US" sz="2000" b="1" dirty="0">
                <a:ea typeface="+mj-ea"/>
                <a:cs typeface="+mj-cs"/>
              </a:rPr>
              <a:t>p.3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4154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Research Question/Hypotheses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Clearly state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b="1" smtClean="0"/>
              <a:t>the research questions or the hypotheses selected for test. (Null and alternate)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8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Indicate</a:t>
            </a:r>
            <a:r>
              <a:rPr lang="en-US" sz="1800" b="1" smtClean="0"/>
              <a:t> the significance of test hypotheses to the advancement of research and theory.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b="1" smtClean="0"/>
              <a:t> </a:t>
            </a:r>
            <a:r>
              <a:rPr lang="en-US" sz="1200" b="1" i="1" smtClean="0">
                <a:solidFill>
                  <a:schemeClr val="folHlink"/>
                </a:solidFill>
              </a:rPr>
              <a:t>For policy research state how research might inform policy.</a:t>
            </a:r>
            <a:endParaRPr lang="en-US" sz="12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b="1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Define</a:t>
            </a:r>
            <a:r>
              <a:rPr lang="en-US" sz="1800" b="1" smtClean="0"/>
              <a:t> concepts or variables (preferably in operational terms).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Describe</a:t>
            </a:r>
            <a:r>
              <a:rPr lang="en-US" sz="1800" b="1" smtClean="0"/>
              <a:t> possible mistakes and their consequences.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</a:t>
            </a:r>
            <a:r>
              <a:rPr lang="en-US" sz="1800" b="1" smtClean="0"/>
              <a:t> seriousness of possible mistakes.</a:t>
            </a:r>
            <a:endParaRPr lang="en-US" sz="1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07C-8F71-4F33-84D7-3BF29A24174E}" type="slidenum">
              <a:rPr lang="en-US"/>
              <a:pPr/>
              <a:t>31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Outline, </a:t>
            </a:r>
            <a:r>
              <a:rPr lang="en-US" sz="2000" b="1">
                <a:ea typeface="+mj-ea"/>
                <a:cs typeface="+mj-cs"/>
              </a:rPr>
              <a:t>p.4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4154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Design of the Experiment or Inquiry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Describe</a:t>
            </a:r>
            <a:r>
              <a:rPr lang="en-US" sz="2400" b="1" dirty="0"/>
              <a:t> ideal design or designs with particular attention to the control of interfering variables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24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Describe</a:t>
            </a:r>
            <a:r>
              <a:rPr lang="en-US" sz="2400" b="1" dirty="0"/>
              <a:t> selected operational design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24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50800" dist="38100" dir="2700000" algn="tl">
                    <a:srgbClr val="000000">
                      <a:alpha val="43000"/>
                    </a:srgbClr>
                  </a:outerShdw>
                </a:effectLst>
              </a:rPr>
              <a:t>Specify</a:t>
            </a:r>
            <a:r>
              <a:rPr lang="en-US" sz="2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400" b="1" dirty="0"/>
              <a:t>statistical tests including dummy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70FE7-335E-49BE-8245-77221DF1F790}" type="slidenum">
              <a:rPr lang="en-US"/>
              <a:pPr/>
              <a:t>32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Outline, </a:t>
            </a:r>
            <a:r>
              <a:rPr lang="en-US" sz="2000" b="1">
                <a:ea typeface="+mj-ea"/>
                <a:cs typeface="+mj-cs"/>
              </a:rPr>
              <a:t>p.5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41544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Sampling Procedures</a:t>
            </a:r>
          </a:p>
          <a:p>
            <a:pPr lvl="1" eaLnBrk="1" hangingPunct="1">
              <a:defRPr/>
            </a:pPr>
            <a:endParaRPr lang="en-US" b="1" dirty="0"/>
          </a:p>
          <a:p>
            <a:pPr lvl="1" eaLnBrk="1" hangingPunct="1"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Describe</a:t>
            </a:r>
            <a:r>
              <a:rPr lang="en-US" b="1" dirty="0"/>
              <a:t> experimental and control samples</a:t>
            </a:r>
          </a:p>
          <a:p>
            <a:pPr lvl="1" eaLnBrk="1" hangingPunct="1">
              <a:buFont typeface="Wingdings" charset="2"/>
              <a:buNone/>
              <a:defRPr/>
            </a:pPr>
            <a:endParaRPr lang="en-US" b="1" dirty="0"/>
          </a:p>
          <a:p>
            <a:pPr lvl="1" eaLnBrk="1" hangingPunct="1"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Specify</a:t>
            </a:r>
            <a:r>
              <a:rPr lang="en-US" b="1" dirty="0"/>
              <a:t> method of drawing or selecting sample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669B-E8D2-4691-B26C-37C235C85069}" type="slidenum">
              <a:rPr lang="en-US"/>
              <a:pPr/>
              <a:t>33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Outline, </a:t>
            </a:r>
            <a:r>
              <a:rPr lang="en-US" sz="2000" b="1">
                <a:ea typeface="+mj-ea"/>
                <a:cs typeface="+mj-cs"/>
              </a:rPr>
              <a:t>p.6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4154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Methods of Gathering Data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4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Describe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/>
              <a:t>measures of quantitative variables showing reliability and validity when these are known. Describe means of identifying qualitative variables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Include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/>
              <a:t>descriptions of questionnaires or schedules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Describe</a:t>
            </a:r>
            <a:r>
              <a:rPr lang="en-US" sz="2000" b="1" smtClean="0"/>
              <a:t> interview procedure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Describe</a:t>
            </a:r>
            <a:r>
              <a:rPr lang="en-US" sz="2000" b="1" smtClean="0"/>
              <a:t> use made of pilot study, pretest, trial run.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35D9-EA52-44AA-8CB6-B8F166D34CE8}" type="slidenum">
              <a:rPr lang="en-US"/>
              <a:pPr/>
              <a:t>34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Outline, </a:t>
            </a:r>
            <a:r>
              <a:rPr lang="en-US" sz="2000" b="1">
                <a:ea typeface="+mj-ea"/>
                <a:cs typeface="+mj-cs"/>
              </a:rPr>
              <a:t>p.7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4154487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Working Guide</a:t>
            </a:r>
          </a:p>
          <a:p>
            <a:pPr eaLnBrk="1" hangingPunct="1"/>
            <a:endParaRPr lang="en-US" sz="36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Prepare</a:t>
            </a:r>
            <a:r>
              <a:rPr lang="en-US" b="1" smtClean="0"/>
              <a:t> working guide with time and budget estimates</a:t>
            </a:r>
          </a:p>
          <a:p>
            <a:pPr lvl="1" eaLnBrk="1" hangingPunct="1">
              <a:buFont typeface="Wingdings" charset="2"/>
              <a:buNone/>
            </a:pPr>
            <a:endParaRPr lang="en-US" b="1" smtClean="0"/>
          </a:p>
          <a:p>
            <a:pPr lvl="1" eaLnBrk="1" hangingPunct="1"/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</a:t>
            </a:r>
            <a:r>
              <a:rPr lang="en-US" b="1" smtClean="0"/>
              <a:t> total person-hours and cost</a:t>
            </a:r>
            <a:endParaRPr lang="en-US" sz="32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charset="2"/>
              <a:buNone/>
            </a:pPr>
            <a:endParaRPr lang="en-US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E4A0-286F-4D5F-AE7A-7248A475EC7C}" type="slidenum">
              <a:rPr lang="en-US"/>
              <a:pPr/>
              <a:t>35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Outline, </a:t>
            </a:r>
            <a:r>
              <a:rPr lang="en-US" sz="2000" b="1">
                <a:ea typeface="+mj-ea"/>
                <a:cs typeface="+mj-cs"/>
              </a:rPr>
              <a:t>p.8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4154487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Analysis of Results</a:t>
            </a:r>
          </a:p>
          <a:p>
            <a:pPr eaLnBrk="1" hangingPunct="1"/>
            <a:endParaRPr lang="en-US" sz="36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Specify</a:t>
            </a:r>
            <a:r>
              <a:rPr lang="en-US" b="1" smtClean="0"/>
              <a:t> methods of analysis</a:t>
            </a:r>
            <a:endParaRPr lang="en-US" sz="32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endParaRPr lang="en-US" sz="36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charset="2"/>
              <a:buNone/>
            </a:pPr>
            <a:endParaRPr lang="en-US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90AD-7284-4677-8D71-F8FFB3FD89DA}" type="slidenum">
              <a:rPr lang="en-US"/>
              <a:pPr/>
              <a:t>36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Outline, </a:t>
            </a:r>
            <a:r>
              <a:rPr lang="en-US" sz="2000" b="1">
                <a:ea typeface="+mj-ea"/>
                <a:cs typeface="+mj-cs"/>
              </a:rPr>
              <a:t>p.9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3925887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Interpretation of Results</a:t>
            </a:r>
          </a:p>
          <a:p>
            <a:pPr eaLnBrk="1" hangingPunct="1"/>
            <a:endParaRPr lang="en-US" sz="36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Discuss</a:t>
            </a:r>
            <a:r>
              <a:rPr lang="en-US" b="1" smtClean="0"/>
              <a:t> how conclusions will be fed back into theory…</a:t>
            </a:r>
            <a:r>
              <a:rPr lang="en-US" b="1" smtClean="0">
                <a:solidFill>
                  <a:schemeClr val="folHlink"/>
                </a:solidFill>
              </a:rPr>
              <a:t>OR</a:t>
            </a:r>
            <a:r>
              <a:rPr lang="en-US" b="1" smtClean="0"/>
              <a:t>…</a:t>
            </a:r>
          </a:p>
          <a:p>
            <a:pPr lvl="1" eaLnBrk="1" hangingPunct="1"/>
            <a:endParaRPr lang="en-US" b="1" smtClean="0"/>
          </a:p>
          <a:p>
            <a:pPr lvl="1" eaLnBrk="1" hangingPunct="1"/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</a:t>
            </a:r>
            <a:r>
              <a:rPr lang="en-US" b="1" smtClean="0"/>
              <a:t> policy/practice.</a:t>
            </a:r>
            <a:endParaRPr lang="en-US" sz="32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charset="2"/>
              <a:buNone/>
            </a:pPr>
            <a:endParaRPr lang="en-US" b="1" smtClean="0"/>
          </a:p>
          <a:p>
            <a:pPr eaLnBrk="1" hangingPunct="1">
              <a:buFont typeface="Wingdings" charset="2"/>
              <a:buNone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A10-470F-4774-AE1F-1319466753AA}" type="slidenum">
              <a:rPr lang="en-US"/>
              <a:pPr/>
              <a:t>37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Basic Research Outline, </a:t>
            </a:r>
            <a:r>
              <a:rPr lang="en-US" sz="2000" b="1">
                <a:ea typeface="+mj-ea"/>
                <a:cs typeface="+mj-cs"/>
              </a:rPr>
              <a:t>p.10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3925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Publication or Reporting Plans...Communication Plans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</a:rPr>
              <a:t>Monograph</a:t>
            </a:r>
            <a:r>
              <a:rPr lang="en-US" sz="2000" b="1" smtClean="0"/>
              <a:t>, Executive summary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Testimony</a:t>
            </a:r>
            <a:r>
              <a:rPr lang="en-US" sz="2000" b="1" smtClean="0"/>
              <a:t> to policy makers.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Presentations</a:t>
            </a:r>
            <a:r>
              <a:rPr lang="en-US" sz="2000" b="1" smtClean="0"/>
              <a:t> to institutions, non-governmental agencies, media, public.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Journal</a:t>
            </a:r>
            <a:r>
              <a:rPr lang="en-US" sz="2000" b="1" smtClean="0"/>
              <a:t> publication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6A9D-0016-46CF-9E1B-61958266FF3E}" type="slidenum">
              <a:rPr lang="en-US"/>
              <a:pPr/>
              <a:t>38</a:t>
            </a:fld>
            <a:endParaRPr lang="en-US"/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The Policy Research Process*</a:t>
            </a:r>
          </a:p>
        </p:txBody>
      </p:sp>
      <p:graphicFrame>
        <p:nvGraphicFramePr>
          <p:cNvPr id="30761" name="Group 41"/>
          <p:cNvGraphicFramePr>
            <a:graphicFrameLocks noGrp="1"/>
          </p:cNvGraphicFramePr>
          <p:nvPr>
            <p:ph idx="1"/>
          </p:nvPr>
        </p:nvGraphicFramePr>
        <p:xfrm>
          <a:off x="762000" y="2590800"/>
          <a:ext cx="8193088" cy="2782888"/>
        </p:xfrm>
        <a:graphic>
          <a:graphicData uri="http://schemas.openxmlformats.org/drawingml/2006/table">
            <a:tbl>
              <a:tblPr/>
              <a:tblGrid>
                <a:gridCol w="2930525"/>
                <a:gridCol w="5262563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Present a clear, brief statement of the problem, with concepts defined where necessary.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 half of the criminal cases in Delaware exceed the Supreme Court’s standard for the time from arrest to disposition (plea, verdict, etc.).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Show that the problem is limited to bounds amenable to treatment or test.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 analysis of the period from arrest to disposition of criminal cases in Delaware’s Superior Court during a randomly chosen calendar year will provide the required data to examine the issue.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45" name="Text Box 26"/>
          <p:cNvSpPr txBox="1">
            <a:spLocks noChangeArrowheads="1"/>
          </p:cNvSpPr>
          <p:nvPr/>
        </p:nvSpPr>
        <p:spPr bwMode="auto">
          <a:xfrm>
            <a:off x="1219200" y="6248400"/>
            <a:ext cx="45720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latin typeface="Arial" charset="0"/>
              </a:rPr>
              <a:t>*D. Yanich example using model in: Miller, Delbert C. (1991). </a:t>
            </a:r>
            <a:r>
              <a:rPr lang="en-US" sz="900" b="1" i="1">
                <a:latin typeface="Arial" charset="0"/>
              </a:rPr>
              <a:t>Handbook of Research Design and Social Measurement.</a:t>
            </a:r>
            <a:r>
              <a:rPr lang="en-US" sz="900" b="1">
                <a:latin typeface="Arial" charset="0"/>
              </a:rPr>
              <a:t> Fifth Edition. Newbury Park, CA: Sage Publications, pp15-16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D1A-D368-4027-B504-E4DCE40552AA}" type="slidenum">
              <a:rPr lang="en-US"/>
              <a:pPr/>
              <a:t>39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The Policy Research Process, </a:t>
            </a:r>
            <a:r>
              <a:rPr lang="en-US" sz="1600" b="1" i="1">
                <a:ea typeface="+mj-ea"/>
                <a:cs typeface="+mj-cs"/>
              </a:rPr>
              <a:t>p.2</a:t>
            </a:r>
          </a:p>
        </p:txBody>
      </p:sp>
      <p:graphicFrame>
        <p:nvGraphicFramePr>
          <p:cNvPr id="32868" name="Group 100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8153400" cy="4070350"/>
        </p:xfrm>
        <a:graphic>
          <a:graphicData uri="http://schemas.openxmlformats.org/drawingml/2006/table">
            <a:tbl>
              <a:tblPr/>
              <a:tblGrid>
                <a:gridCol w="1966913"/>
                <a:gridCol w="61864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Criterion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</a:rPr>
                        <a:t>Comment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Timely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Constitution requires that justice is delivered in a timely manner.  To the extent that Delaware is not in compliance with its own 120 standard, it jeopardizes that requirement.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Practical problem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costs, the ethics, the legal liability for operating a system in violation of its own standard.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Wide population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citizens bear the cost of a dysfunctional court system, whether in taxes or large policy choices.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Influential/Critical population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Main audience for the research is the Delaware General Assembly and the agents of the court.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Research gap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Never has been a comprehensive look at the case processing in Delaware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C8E8-A01D-4304-9C1C-17FF93C08D72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Criteria for Nomothetic Causality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86000"/>
            <a:ext cx="7772400" cy="384651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Correlation:</a:t>
            </a: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the variables must be correlated</a:t>
            </a:r>
          </a:p>
          <a:p>
            <a:pPr eaLnBrk="1" hangingPunct="1">
              <a:defRPr/>
            </a:pPr>
            <a:endParaRPr lang="en-US" sz="24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Time order:</a:t>
            </a: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the cause takes place before the effect</a:t>
            </a:r>
          </a:p>
          <a:p>
            <a:pPr eaLnBrk="1" hangingPunct="1">
              <a:defRPr/>
            </a:pPr>
            <a:endParaRPr lang="en-US" sz="2400" b="1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Non-spurious:</a:t>
            </a: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the variables are non-spurious</a:t>
            </a:r>
          </a:p>
          <a:p>
            <a:pPr lvl="1" eaLnBrk="1" hangingPunct="1">
              <a:buFont typeface="Wingdings" charset="2"/>
              <a:buNone/>
              <a:defRPr/>
            </a:pPr>
            <a:endParaRPr lang="en-US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1" hangingPunct="1">
              <a:defRPr/>
            </a:pPr>
            <a:r>
              <a:rPr lang="en-US" sz="1800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Spurious relationship: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a coincidental statistical correlation between two variables, shown to be caused by some third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0E33-7209-4A9A-8438-4D8F149236AB}" type="slidenum">
              <a:rPr lang="en-US"/>
              <a:pPr/>
              <a:t>40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The Policy Research Process, </a:t>
            </a:r>
            <a:r>
              <a:rPr lang="en-US" sz="1600" b="1" i="1">
                <a:ea typeface="+mj-ea"/>
                <a:cs typeface="+mj-cs"/>
              </a:rPr>
              <a:t>p.3</a:t>
            </a:r>
          </a:p>
        </p:txBody>
      </p:sp>
      <p:graphicFrame>
        <p:nvGraphicFramePr>
          <p:cNvPr id="33906" name="Group 114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8116888" cy="3775075"/>
        </p:xfrm>
        <a:graphic>
          <a:graphicData uri="http://schemas.openxmlformats.org/drawingml/2006/table">
            <a:tbl>
              <a:tblPr/>
              <a:tblGrid>
                <a:gridCol w="2185988"/>
                <a:gridCol w="59309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Criterion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</a:rPr>
                        <a:t>Comment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Generalizations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 NOT generalize to populations (court systems) beyond Delaware.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Sharpens concept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Offers a more detailed examination of case processing through critical phases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Practical implications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Practice and policy will change as a result of the research.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Improve data analysis instrument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courts never had a data-gathering instrument to understand case processing.  The research will provide a base-line.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Data gathering constrained by time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calendar year is precisely geared to acquire the critical data within a manageable time period.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Fruitful exploration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research extends the analysis of court processing.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C005-C6BF-41A2-94A8-4F0E79EA6CB9}" type="slidenum">
              <a:rPr lang="en-US"/>
              <a:pPr/>
              <a:t>41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The Policy Research Process, </a:t>
            </a:r>
            <a:r>
              <a:rPr lang="en-US" sz="1600" b="1" i="1">
                <a:ea typeface="+mj-ea"/>
                <a:cs typeface="+mj-cs"/>
              </a:rPr>
              <a:t>p.4</a:t>
            </a:r>
          </a:p>
        </p:txBody>
      </p:sp>
      <p:graphicFrame>
        <p:nvGraphicFramePr>
          <p:cNvPr id="47157" name="Group 5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8001000" cy="3525838"/>
        </p:xfrm>
        <a:graphic>
          <a:graphicData uri="http://schemas.openxmlformats.org/drawingml/2006/table">
            <a:tbl>
              <a:tblPr/>
              <a:tblGrid>
                <a:gridCol w="2566988"/>
                <a:gridCol w="5434012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Clearly state the research question/hypotheses selected for test.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Null hypothesis: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There is no difference between the cases that are disposed within 120-day mandate and those that exceed it.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Research hypothesis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: Differences exist between the cases that comply and do not comply with the 120-day mandate along case and court’s culture dimensions.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Indicate the significance of test hypotheses to the advancement of research and theory.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policy research state how research might inform policy.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 systematic examination of the case processing activity of Delaware’s Superior Court will give policy-makers a baseline from which to make changes in the court’s policy and practice.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5934-CBDD-483A-B5A5-080FA606483C}" type="slidenum">
              <a:rPr lang="en-US"/>
              <a:pPr/>
              <a:t>42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The Policy Research Process, </a:t>
            </a:r>
            <a:r>
              <a:rPr lang="en-US" sz="1600" b="1" i="1">
                <a:ea typeface="+mj-ea"/>
                <a:cs typeface="+mj-cs"/>
              </a:rPr>
              <a:t>p.5</a:t>
            </a:r>
          </a:p>
        </p:txBody>
      </p:sp>
      <p:graphicFrame>
        <p:nvGraphicFramePr>
          <p:cNvPr id="48185" name="Group 57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8077200" cy="3856038"/>
        </p:xfrm>
        <a:graphic>
          <a:graphicData uri="http://schemas.openxmlformats.org/drawingml/2006/table">
            <a:tbl>
              <a:tblPr/>
              <a:tblGrid>
                <a:gridCol w="2514600"/>
                <a:gridCol w="5562600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Define concepts or variables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(preferably in operational terms).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Contained in coding instructions in which all variables are operationalized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</a:rPr>
                        <a:t>Examples: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 of analysis=case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instant offense=crime for which case is prosecuted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criminal history=number of previous convictions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Describe possible mistakes and their consequences.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Possible mistakes focus on validity and reliability issues.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Note seriousness of possible mistakes.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Validity or reliability mistakes are fatal to the research process.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4D6F-78D2-4B32-9FD8-146616D04406}" type="slidenum">
              <a:rPr lang="en-US"/>
              <a:pPr/>
              <a:t>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Correlation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86000"/>
            <a:ext cx="7772400" cy="3846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Some relationship---or correlation—between the variables must exist before we can consider causality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Correlation: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empirical relationship between two variables such that…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Changes in one are associated with changes in the other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Particular attributes of one variable are associated with particular attributes of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904F-0375-467D-9380-C17A13145423}" type="slidenum">
              <a:rPr lang="en-US"/>
              <a:pPr/>
              <a:t>6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False Criteria for Nomothetic Causality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86000"/>
            <a:ext cx="7772400" cy="3846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causation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Causation is incomplete and probabalistic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Exceptional cases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Exceptional cases do not disprove general overall pattern of causation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Majority of cases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Causal relationship may be true even if they don’t apply to the majority of cases</a:t>
            </a:r>
          </a:p>
          <a:p>
            <a:pPr lvl="1" eaLnBrk="1" hangingPunct="1">
              <a:lnSpc>
                <a:spcPct val="80000"/>
              </a:lnSpc>
            </a:pP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 lack of supervision &amp; delinquency…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 long as unsupervised juveniles are </a:t>
            </a:r>
            <a:r>
              <a:rPr lang="en-US" sz="16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likely</a:t>
            </a: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be become delinquent, social science can say there is a causal relationship</a:t>
            </a:r>
            <a:endParaRPr lang="en-US" sz="1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6C5F-69D2-434A-B2F6-5FD627F33508}" type="slidenum">
              <a:rPr lang="en-US"/>
              <a:pPr/>
              <a:t>7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Necessary and Sufficient Causes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Necessary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cause represents a condition that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must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be present for the effect to follow</a:t>
            </a:r>
          </a:p>
          <a:p>
            <a:pPr lvl="1" eaLnBrk="1" hangingPunct="1">
              <a:buFont typeface="Wingdings" charset="2"/>
              <a:buNone/>
            </a:pP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Ex: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must be female to become pregnant</a:t>
            </a:r>
          </a:p>
          <a:p>
            <a:pPr lvl="1" eaLnBrk="1" hangingPunct="1"/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Ex: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must take college courses to get a degree…but…</a:t>
            </a:r>
          </a:p>
          <a:p>
            <a:pPr lvl="2" eaLnBrk="1" hangingPunct="1"/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Simply taking courses is not a sufficient cause</a:t>
            </a:r>
          </a:p>
          <a:p>
            <a:pPr lvl="2" eaLnBrk="1" hangingPunct="1"/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Must take the right ones</a:t>
            </a:r>
          </a:p>
          <a:p>
            <a:pPr lvl="1" eaLnBrk="1" hangingPunct="1">
              <a:buFont typeface="Wingdings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973-1A4D-4CB6-9396-0EE943D076AA}" type="slidenum">
              <a:rPr lang="en-US"/>
              <a:pPr/>
              <a:t>8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Necessary and Sufficient Causes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Sufficient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cause represents a condition that, if it is present,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guarantees the effect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question</a:t>
            </a:r>
          </a:p>
          <a:p>
            <a:pPr eaLnBrk="1" hangingPunct="1">
              <a:buFont typeface="Wingdings" charset="2"/>
              <a:buNone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 saying that sufficient cause is only possible cause for effect</a:t>
            </a:r>
          </a:p>
          <a:p>
            <a:pPr lvl="1" eaLnBrk="1" hangingPunct="1"/>
            <a:endParaRPr lang="en-US" sz="24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Ex: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skipping exam in course would be sufficient cause  for failing, but students could fail in other ways, too</a:t>
            </a:r>
          </a:p>
          <a:p>
            <a:pPr lvl="1" eaLnBrk="1" hangingPunct="1"/>
            <a:endParaRPr lang="en-US" sz="2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So, cause can be sufficient but not necessary</a:t>
            </a:r>
          </a:p>
          <a:p>
            <a:pPr lvl="1" eaLnBrk="1" hangingPunct="1"/>
            <a:endParaRPr lang="en-US" sz="24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EBCB-DE64-4F90-835D-15F1B2E99230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ea typeface="+mj-ea"/>
                <a:cs typeface="+mj-cs"/>
              </a:rPr>
              <a:t>Units of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No limit to what or whom can be studied</a:t>
            </a:r>
          </a:p>
          <a:p>
            <a:pPr eaLnBrk="1" hangingPunct="1">
              <a:lnSpc>
                <a:spcPct val="80000"/>
              </a:lnSpc>
            </a:pP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Common social science units of analysis: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Individuals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Organizations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Social artifacts.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Important:</a:t>
            </a:r>
            <a:r>
              <a:rPr lang="en-US" sz="1800" smtClean="0"/>
              <a:t> </a:t>
            </a:r>
            <a:r>
              <a:rPr lang="en-US" sz="1800" b="1" smtClean="0"/>
              <a:t>what you </a:t>
            </a: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18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call”</a:t>
            </a:r>
            <a:r>
              <a:rPr lang="en-US" sz="1800" b="1" smtClean="0"/>
              <a:t> a given unit of analysis is almost irrelevant—but you must be clear what that unit </a:t>
            </a:r>
            <a:r>
              <a:rPr lang="en-US" sz="18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“is”</a:t>
            </a:r>
          </a:p>
          <a:p>
            <a:pPr lvl="1" eaLnBrk="1" hangingPunct="1">
              <a:lnSpc>
                <a:spcPct val="80000"/>
              </a:lnSpc>
            </a:pPr>
            <a:endParaRPr lang="en-US" sz="16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Are you studying marriages or marriage partners?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Crimes or criminals?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Historic buildings or the process for selecting them?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Efficiency of the hotel or the satisfaction of customers?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725</TotalTime>
  <Words>2920</Words>
  <Application>Microsoft Office PowerPoint</Application>
  <PresentationFormat>On-screen Show (4:3)</PresentationFormat>
  <Paragraphs>497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Tahoma</vt:lpstr>
      <vt:lpstr>ＭＳ Ｐゴシック</vt:lpstr>
      <vt:lpstr>Arial</vt:lpstr>
      <vt:lpstr>Wingdings</vt:lpstr>
      <vt:lpstr>Blends</vt:lpstr>
      <vt:lpstr>Custom Design</vt:lpstr>
      <vt:lpstr>UAPP 702: Research Design for Urban &amp; Public Policy Class Notes Babbie, The Practice of Social Research, Chaps.4&amp;5</vt:lpstr>
      <vt:lpstr>Ch. 4: Research Design Purposes of Research</vt:lpstr>
      <vt:lpstr>Logic of Nomothetic Explanation</vt:lpstr>
      <vt:lpstr>Criteria for Nomothetic Causality</vt:lpstr>
      <vt:lpstr>Correlation</vt:lpstr>
      <vt:lpstr>False Criteria for Nomothetic Causality</vt:lpstr>
      <vt:lpstr>Necessary and Sufficient Causes</vt:lpstr>
      <vt:lpstr>Necessary and Sufficient Causes</vt:lpstr>
      <vt:lpstr>Units of Analysis</vt:lpstr>
      <vt:lpstr>Ecological Fallacy</vt:lpstr>
      <vt:lpstr>Reductionism</vt:lpstr>
      <vt:lpstr>Ch. 5: Conceptualization, Operationalization &amp; Measurement</vt:lpstr>
      <vt:lpstr>What social scientists measure Table 5.1, p. 129</vt:lpstr>
      <vt:lpstr>Indicators and Dimensions</vt:lpstr>
      <vt:lpstr>Operational definition</vt:lpstr>
      <vt:lpstr>Progression of measurement steps</vt:lpstr>
      <vt:lpstr>Progression of measurement Table 5.2, p. 136</vt:lpstr>
      <vt:lpstr>Operationalization Choices</vt:lpstr>
      <vt:lpstr>Two important qualities of variables: Exhaustive &amp; Mutually Exclusive</vt:lpstr>
      <vt:lpstr>Levels of measurement  (NOIR)</vt:lpstr>
      <vt:lpstr>Implications of levels of measurement</vt:lpstr>
      <vt:lpstr>Criteria of measurement quality</vt:lpstr>
      <vt:lpstr>Criteria of measurement quality, p.2</vt:lpstr>
      <vt:lpstr>Criteria of measurement quality, p.3</vt:lpstr>
      <vt:lpstr>Criteria of measurement quality, p.4</vt:lpstr>
      <vt:lpstr>Criteria of measurement quality, p.5</vt:lpstr>
      <vt:lpstr>Criteria of measurement quality, p.6</vt:lpstr>
      <vt:lpstr>Basic Research Outline*</vt:lpstr>
      <vt:lpstr>Basic Research Outline, p.2</vt:lpstr>
      <vt:lpstr>Basic Research Outline, p.3</vt:lpstr>
      <vt:lpstr>Basic Research Outline, p.4</vt:lpstr>
      <vt:lpstr>Basic Research Outline, p.5</vt:lpstr>
      <vt:lpstr>Basic Research Outline, p.6</vt:lpstr>
      <vt:lpstr>Basic Research Outline, p.7</vt:lpstr>
      <vt:lpstr>Basic Research Outline, p.8</vt:lpstr>
      <vt:lpstr>Basic Research Outline, p.9</vt:lpstr>
      <vt:lpstr>Basic Research Outline, p.10</vt:lpstr>
      <vt:lpstr>The Policy Research Process*</vt:lpstr>
      <vt:lpstr>The Policy Research Process, p.2</vt:lpstr>
      <vt:lpstr>The Policy Research Process, p.3</vt:lpstr>
      <vt:lpstr>The Policy Research Process, p.4</vt:lpstr>
      <vt:lpstr>The Policy Research Process, p.5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UAPP702/UAPP402</dc:title>
  <dc:subject>Babbie Chapters 4-5</dc:subject>
  <dc:creator>Danilo Yanich</dc:creator>
  <cp:lastModifiedBy>Steven Peuquet</cp:lastModifiedBy>
  <cp:revision>53</cp:revision>
  <dcterms:created xsi:type="dcterms:W3CDTF">2010-09-16T17:11:40Z</dcterms:created>
  <dcterms:modified xsi:type="dcterms:W3CDTF">2011-09-01T16:38:15Z</dcterms:modified>
</cp:coreProperties>
</file>